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sldIdLst>
    <p:sldId id="256" r:id="rId5"/>
    <p:sldId id="374" r:id="rId6"/>
    <p:sldId id="375" r:id="rId7"/>
    <p:sldId id="323" r:id="rId8"/>
    <p:sldId id="328" r:id="rId9"/>
    <p:sldId id="376" r:id="rId10"/>
    <p:sldId id="377" r:id="rId11"/>
    <p:sldId id="383" r:id="rId12"/>
    <p:sldId id="336" r:id="rId13"/>
    <p:sldId id="324" r:id="rId14"/>
    <p:sldId id="380" r:id="rId15"/>
    <p:sldId id="340" r:id="rId16"/>
    <p:sldId id="378" r:id="rId17"/>
    <p:sldId id="379" r:id="rId18"/>
    <p:sldId id="384" r:id="rId19"/>
    <p:sldId id="381" r:id="rId20"/>
    <p:sldId id="387" r:id="rId21"/>
    <p:sldId id="382" r:id="rId22"/>
    <p:sldId id="385" r:id="rId23"/>
    <p:sldId id="386" r:id="rId24"/>
    <p:sldId id="346" r:id="rId25"/>
    <p:sldId id="371" r:id="rId26"/>
    <p:sldId id="372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Integral CF Bold" pitchFamily="2" charset="77"/>
      <p:bold r:id="rId35"/>
    </p:embeddedFont>
    <p:embeddedFont>
      <p:font typeface="ITFDEVANAGARI-BOOK" panose="02000000000000000000" pitchFamily="2" charset="0"/>
      <p:regular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IELIN Lucia" initials="ML" lastIdx="2" clrIdx="0">
    <p:extLst>
      <p:ext uri="{19B8F6BF-5375-455C-9EA6-DF929625EA0E}">
        <p15:presenceInfo xmlns:p15="http://schemas.microsoft.com/office/powerpoint/2012/main" userId="MICHIELIN 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  <a:srgbClr val="FD0E67"/>
    <a:srgbClr val="A7FF42"/>
    <a:srgbClr val="E6FB04"/>
    <a:srgbClr val="00CEC0"/>
    <a:srgbClr val="0E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58435"/>
  </p:normalViewPr>
  <p:slideViewPr>
    <p:cSldViewPr snapToGrid="0">
      <p:cViewPr varScale="1">
        <p:scale>
          <a:sx n="63" d="100"/>
          <a:sy n="63" d="100"/>
        </p:scale>
        <p:origin x="2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E376-DCEC-4E32-8E5C-951527E1D3FC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98987-9F69-40EE-8450-32CA8752F4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653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59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951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23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656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42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89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392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424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33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565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03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177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71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53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937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02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44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0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ADA-4E4C-4B1A-9E48-3505DC6F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2C029-FAC1-43E3-B9B7-F97BA680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1FF3-79C0-46B1-BA08-B040EC7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E842-F622-45E6-99F9-C03F2CE9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ECBD7-CA47-4E39-A78B-8B61482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D717-A333-40CD-B3D0-765392B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468B-302E-4E3D-9AE2-CA57DBD6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5DE0-0827-4D38-BAAB-61C29CE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0463-033B-4D32-A6A7-5E2E4A39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D3FD-4DB3-4C4A-B762-87BEE78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DD97D-A7CC-4552-9251-EA6088EE0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72BB-FD61-415F-A9EC-C95501D7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775-65FB-46E2-AE45-2CBAF6BE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9C82-7E3C-4F4E-BC3F-A4A669E6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B74-8247-4929-9E4F-E6AA86A1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7E5-8BCE-4773-956F-29D1847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ADC-A777-49C1-AAC1-86469815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91A1-D9D9-42E9-89ED-B573D1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2FF5E-918F-49BB-B86C-6F68170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FA42-0180-496F-8332-BDA4FAD0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6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ECDF-A1AC-42AE-8967-311A28B7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F214-0053-4BBB-A0D3-F9CF9530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7B61-572B-4AEC-9883-84BB3A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9E2A-B892-4E43-9B88-C126B44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F8D4-BA1D-4E56-90ED-EC0CE47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68CF-D16C-4AE5-8E3B-1C8010CB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F6C6-FE33-4B5C-B847-3267C9519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897-B1B4-4F69-96B6-04052944B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6083-61F2-4EE3-85C9-63085B0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63BE-A080-4354-A5BF-21D63DED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7F3A5-ED21-4686-A0BA-47209F4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7348-314C-4F82-8EAD-EEE92F8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F9BBC-FD8F-4171-AAFE-591B95E5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28E5-8E01-46DC-835D-3CCC5246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40C01-3609-4132-84BD-6FD2E249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79113-23A6-4A89-8018-068BA0EF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65A4A-3AFB-4B93-BFA9-E3B8703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86E-E60A-41D0-900A-59059E3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413-F785-4A2C-9DCC-14DE9D66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78F6-B2C1-42ED-B4D6-5C04793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9150-944A-4A2F-9779-D8612D2D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493A-F2E2-414A-87EF-12581896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472BA-03E9-406A-9B4C-1620007F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3B958-A54E-4794-9283-12F52BAB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6670-CAC4-4B3B-B6A2-F1F74642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E8F4-B767-4C3E-8BE2-CFF0011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F26-7A69-45D1-A5F7-ED4B2FBC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2DE6-AC58-49FD-BDC0-A4D9E6E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5F0C-44DA-4D48-AC20-81DFD680F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C886-6799-4313-8079-C997E47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6221-942F-4A81-9644-C74560F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64BF-CAC5-4AE5-BA4B-96B1889B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2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DB0-792B-4277-BC4D-B01775EB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1A0D9-D1C9-401D-AC7E-FE567BA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8E93-0A55-4EEA-9621-A5F6A760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EB92-D26D-4995-9FDD-12AB9D8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11A7F-FF0E-4AA9-8643-AEFB323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4A92-3897-445A-B2DC-CFE0435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5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61E42-C33F-404F-9C3D-4452ED7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03C3-2A1F-43C1-83F5-9C808FB1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05F0-C9DA-4B0B-9C1A-B06308C90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0185-C63E-410B-9859-207D7187126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184B-A178-44BF-9A50-61BE0092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F6A1-9260-4DDA-AEDA-87C6809AA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A15A-2B3E-4F30-BFCA-7E6E989CF2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office.com/r/YYNrqvuNr8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aph with a person's face&#10;&#10;Description automatically generated">
            <a:extLst>
              <a:ext uri="{FF2B5EF4-FFF2-40B4-BE49-F238E27FC236}">
                <a16:creationId xmlns:a16="http://schemas.microsoft.com/office/drawing/2014/main" id="{CE9B71B9-2D84-B412-0F53-00B2B313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87D2C-0042-21FC-C64C-B5CF4C6F3EFF}"/>
              </a:ext>
            </a:extLst>
          </p:cNvPr>
          <p:cNvSpPr/>
          <p:nvPr/>
        </p:nvSpPr>
        <p:spPr>
          <a:xfrm>
            <a:off x="6705600" y="4429919"/>
            <a:ext cx="4775200" cy="1655762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Introduction </a:t>
            </a:r>
          </a:p>
          <a:p>
            <a:pPr algn="ctr"/>
            <a:r>
              <a:rPr lang="en-GB" sz="5400" b="1" dirty="0">
                <a:latin typeface="ITFDEVANAGARI-BOOK" panose="02000000000000000000" pitchFamily="2" charset="0"/>
                <a:cs typeface="ITFDEVANAGARI-BOOK" panose="02000000000000000000" pitchFamily="2" charset="0"/>
              </a:rPr>
              <a:t>to Statistics</a:t>
            </a:r>
          </a:p>
        </p:txBody>
      </p:sp>
    </p:spTree>
    <p:extLst>
      <p:ext uri="{BB962C8B-B14F-4D97-AF65-F5344CB8AC3E}">
        <p14:creationId xmlns:p14="http://schemas.microsoft.com/office/powerpoint/2010/main" val="34099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Session B</a:t>
            </a:r>
            <a:r>
              <a:rPr lang="en-GB" sz="3200" b="1" i="0" dirty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Inferential Statistics</a:t>
            </a:r>
            <a:endParaRPr lang="en-GB" sz="3200" b="1" i="0" dirty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pic>
        <p:nvPicPr>
          <p:cNvPr id="4" name="Picture 3" descr="A diagram of people connected to a circle&#10;&#10;Description automatically generated">
            <a:extLst>
              <a:ext uri="{FF2B5EF4-FFF2-40B4-BE49-F238E27FC236}">
                <a16:creationId xmlns:a16="http://schemas.microsoft.com/office/drawing/2014/main" id="{B855E649-DC60-842C-6EBA-E09E5D27A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09" y="864407"/>
            <a:ext cx="8242781" cy="453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hypothesis?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287A23E5-4099-3FE0-D786-4E88E88DC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6" y="1342161"/>
            <a:ext cx="5769011" cy="38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87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do I formulate a hypothesis?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00B7F-D03B-1185-8F91-4005441D9439}"/>
              </a:ext>
            </a:extLst>
          </p:cNvPr>
          <p:cNvSpPr txBox="1"/>
          <p:nvPr/>
        </p:nvSpPr>
        <p:spPr>
          <a:xfrm>
            <a:off x="1735986" y="2831590"/>
            <a:ext cx="872002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H0: The current status quo is this.</a:t>
            </a:r>
          </a:p>
          <a:p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H1: I believe that it is this instead.</a:t>
            </a:r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15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p-value?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C4B86108-001B-D252-E890-9D9478401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76" y="1355431"/>
            <a:ext cx="5831840" cy="393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6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058990" y="907663"/>
            <a:ext cx="807401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confidence interval?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green and red diagram&#10;&#10;Description automatically generated">
            <a:extLst>
              <a:ext uri="{FF2B5EF4-FFF2-40B4-BE49-F238E27FC236}">
                <a16:creationId xmlns:a16="http://schemas.microsoft.com/office/drawing/2014/main" id="{73F4DDAF-6EEB-CF91-F075-6D6799F18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59" y="1751339"/>
            <a:ext cx="6202680" cy="35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5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Testing a hypothesis.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D06BD-2C4D-6CC6-8622-DCE8698CA1B6}"/>
              </a:ext>
            </a:extLst>
          </p:cNvPr>
          <p:cNvSpPr txBox="1"/>
          <p:nvPr/>
        </p:nvSpPr>
        <p:spPr>
          <a:xfrm>
            <a:off x="495753" y="1891392"/>
            <a:ext cx="11248494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>
              <a:buAutoNum type="arabicPeriod"/>
            </a:pPr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 null and alternative hypothesis,</a:t>
            </a:r>
          </a:p>
          <a:p>
            <a:pPr marL="742950" indent="-742950">
              <a:buAutoNum type="arabicPeriod"/>
            </a:pPr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Some assumptions,</a:t>
            </a:r>
          </a:p>
          <a:p>
            <a:pPr marL="742950" indent="-742950">
              <a:buAutoNum type="arabicPeriod"/>
            </a:pPr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 test statistic,</a:t>
            </a:r>
          </a:p>
          <a:p>
            <a:pPr marL="742950" indent="-742950">
              <a:buAutoNum type="arabicPeriod"/>
            </a:pPr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Some significance threshold (typically 0.95)</a:t>
            </a:r>
          </a:p>
          <a:p>
            <a:pPr marL="514350" indent="-514350">
              <a:buAutoNum type="arabicPeriod"/>
            </a:pPr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264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BIG STATS POINT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D06BD-2C4D-6CC6-8622-DCE8698CA1B6}"/>
              </a:ext>
            </a:extLst>
          </p:cNvPr>
          <p:cNvSpPr txBox="1"/>
          <p:nvPr/>
        </p:nvSpPr>
        <p:spPr>
          <a:xfrm>
            <a:off x="1028371" y="1864781"/>
            <a:ext cx="1018325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800" b="1" u="sng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REJECT</a:t>
            </a:r>
            <a:r>
              <a:rPr lang="en-GB" sz="8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the </a:t>
            </a:r>
            <a:r>
              <a:rPr lang="en-GB" sz="8800" b="1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NULL if p &lt; 0.05</a:t>
            </a:r>
            <a:r>
              <a:rPr lang="en-GB" sz="8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 or </a:t>
            </a:r>
            <a:r>
              <a:rPr lang="en-GB" sz="8800" b="1" u="sng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343331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 difference in means </a:t>
            </a:r>
          </a:p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= Paired T-Testing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04000-250F-3B5A-62C8-692712D7E90D}"/>
              </a:ext>
            </a:extLst>
          </p:cNvPr>
          <p:cNvSpPr txBox="1"/>
          <p:nvPr/>
        </p:nvSpPr>
        <p:spPr>
          <a:xfrm>
            <a:off x="262073" y="2067446"/>
            <a:ext cx="1171585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H0: My two groups have the same mean.</a:t>
            </a:r>
          </a:p>
          <a:p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H1: My two groups of data have a different mean.</a:t>
            </a:r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7CB61-AEEA-9157-9539-2B82BD5C7548}"/>
              </a:ext>
            </a:extLst>
          </p:cNvPr>
          <p:cNvSpPr txBox="1"/>
          <p:nvPr/>
        </p:nvSpPr>
        <p:spPr>
          <a:xfrm>
            <a:off x="230605" y="3693872"/>
            <a:ext cx="1171585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i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Assume: The data are independent and the means of the data are normally distributed 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31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3887376" y="362952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Central Limit Theorem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Picture 11" descr="A collage of dice and graph&#10;&#10;Description automatically generated">
            <a:extLst>
              <a:ext uri="{FF2B5EF4-FFF2-40B4-BE49-F238E27FC236}">
                <a16:creationId xmlns:a16="http://schemas.microsoft.com/office/drawing/2014/main" id="{B21844AB-7A56-3A28-9D6F-45777A3ED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45" y="1339017"/>
            <a:ext cx="7942104" cy="39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8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5097229" y="510723"/>
            <a:ext cx="19975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Welcome!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99FF95-6482-7982-F5B3-29A1B1342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33" y="1659265"/>
            <a:ext cx="4332889" cy="243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9EED0-BB6F-F848-059F-858C099A6512}"/>
              </a:ext>
            </a:extLst>
          </p:cNvPr>
          <p:cNvSpPr txBox="1"/>
          <p:nvPr/>
        </p:nvSpPr>
        <p:spPr>
          <a:xfrm>
            <a:off x="2385514" y="4348969"/>
            <a:ext cx="26733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Chris Oldnall</a:t>
            </a:r>
            <a:endParaRPr lang="en-US" dirty="0"/>
          </a:p>
        </p:txBody>
      </p:sp>
      <p:pic>
        <p:nvPicPr>
          <p:cNvPr id="2" name="Picture 1" descr="A close-up of a person&#10;&#10;Description automatically generated">
            <a:extLst>
              <a:ext uri="{FF2B5EF4-FFF2-40B4-BE49-F238E27FC236}">
                <a16:creationId xmlns:a16="http://schemas.microsoft.com/office/drawing/2014/main" id="{138C2F4B-5C9F-0D72-1945-0C98BAB75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78" y="1603616"/>
            <a:ext cx="4332889" cy="243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87A4E-0A3C-0FDA-B0A6-30ABFB84B996}"/>
              </a:ext>
            </a:extLst>
          </p:cNvPr>
          <p:cNvSpPr txBox="1"/>
          <p:nvPr/>
        </p:nvSpPr>
        <p:spPr>
          <a:xfrm>
            <a:off x="7606596" y="4351085"/>
            <a:ext cx="17264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Ki Tong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9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2749456" y="1093710"/>
            <a:ext cx="60079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Central Limit Theorem</a:t>
            </a:r>
            <a:endParaRPr lang="en-US" sz="4400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31468-8415-2D6A-0075-6A501000305A}"/>
              </a:ext>
            </a:extLst>
          </p:cNvPr>
          <p:cNvSpPr txBox="1"/>
          <p:nvPr/>
        </p:nvSpPr>
        <p:spPr>
          <a:xfrm>
            <a:off x="1858236" y="2203336"/>
            <a:ext cx="8475527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When I have a sample size over 30, I can assume that the mean of the data is normally distributed.</a:t>
            </a:r>
            <a:endParaRPr lang="en-GB" sz="3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9901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B2123B-7F41-7810-F1A5-BF4EFF98A8BF}"/>
              </a:ext>
            </a:extLst>
          </p:cNvPr>
          <p:cNvSpPr txBox="1"/>
          <p:nvPr/>
        </p:nvSpPr>
        <p:spPr>
          <a:xfrm>
            <a:off x="3379211" y="873742"/>
            <a:ext cx="657290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do some programming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0C373-0DA4-D939-3854-6F68353BA4D0}"/>
              </a:ext>
            </a:extLst>
          </p:cNvPr>
          <p:cNvSpPr txBox="1"/>
          <p:nvPr/>
        </p:nvSpPr>
        <p:spPr>
          <a:xfrm>
            <a:off x="419698" y="3343009"/>
            <a:ext cx="1085637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Notebook B: </a:t>
            </a:r>
          </a:p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How do I make inferential statistics?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2758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1070932" y="1538023"/>
            <a:ext cx="1009115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Feedback for us...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sz="28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We hope you've enjoyed the course as much as we did.</a:t>
            </a:r>
            <a:endParaRPr lang="en-GB" dirty="0">
              <a:solidFill>
                <a:schemeClr val="accent5">
                  <a:lumMod val="5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It is really useful for us to hear your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GB" sz="2400" b="0" i="0" dirty="0">
                <a:effectLst/>
                <a:latin typeface="Calibri" panose="020F0502020204030204" pitchFamily="34" charset="0"/>
                <a:hlinkClick r:id="rId6"/>
              </a:rPr>
              <a:t>https://forms.office.com/r/YYNrqvuNr8</a:t>
            </a:r>
            <a:endParaRPr lang="en-GB" sz="2400" b="0" i="0" dirty="0">
              <a:effectLst/>
              <a:latin typeface="Calibri" panose="020F0502020204030204" pitchFamily="34" charset="0"/>
            </a:endParaRPr>
          </a:p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Should be really quick and only take 5 mins (maximum!)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609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307804" y="1075613"/>
            <a:ext cx="356530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Thank you from us!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186806D4-ECE8-4186-7886-6422020C1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039" y="1923611"/>
            <a:ext cx="2780987" cy="16435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49D8B0-051F-7EC4-E680-94D6C379DF7B}"/>
              </a:ext>
            </a:extLst>
          </p:cNvPr>
          <p:cNvSpPr txBox="1"/>
          <p:nvPr/>
        </p:nvSpPr>
        <p:spPr>
          <a:xfrm>
            <a:off x="5415238" y="2459504"/>
            <a:ext cx="566243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After the festive break we will be back with a range of course about using statistics. Come to the Digital Method of the Month in Jan/Feb to hear what is on offer.</a:t>
            </a:r>
          </a:p>
        </p:txBody>
      </p:sp>
      <p:pic>
        <p:nvPicPr>
          <p:cNvPr id="4" name="Picture 3" descr="A close-up of a person&#10;&#10;Description automatically generated">
            <a:extLst>
              <a:ext uri="{FF2B5EF4-FFF2-40B4-BE49-F238E27FC236}">
                <a16:creationId xmlns:a16="http://schemas.microsoft.com/office/drawing/2014/main" id="{8828B469-210D-E0BC-6B95-4C80269D4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39" y="3567134"/>
            <a:ext cx="2780987" cy="156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3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 dirty="0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 dirty="0">
                <a:solidFill>
                  <a:srgbClr val="002E5F"/>
                </a:solidFill>
              </a:rPr>
              <a:t>	</a:t>
            </a:r>
            <a:endParaRPr lang="en-GB" i="1" dirty="0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 dirty="0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246037" y="541485"/>
            <a:ext cx="48392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Descriptive vs Inferential</a:t>
            </a:r>
            <a:endParaRPr lang="en-GB" sz="32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156BC-AA66-F7C0-24B4-D2DB18827053}"/>
              </a:ext>
            </a:extLst>
          </p:cNvPr>
          <p:cNvSpPr txBox="1"/>
          <p:nvPr/>
        </p:nvSpPr>
        <p:spPr>
          <a:xfrm>
            <a:off x="6823226" y="1966349"/>
            <a:ext cx="483925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Inferential statistics, aims to make predictions or draw conclusions about a population based on a sample of data, using probability theory and statistical inference techniques like hypothesis testing and confidence intervals.</a:t>
            </a:r>
            <a:endParaRPr lang="en-GB" sz="2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7A129-E61F-3F03-F8E7-8349E467FAC2}"/>
              </a:ext>
            </a:extLst>
          </p:cNvPr>
          <p:cNvSpPr txBox="1"/>
          <p:nvPr/>
        </p:nvSpPr>
        <p:spPr>
          <a:xfrm>
            <a:off x="735086" y="1966349"/>
            <a:ext cx="483925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Descriptive statistics involve summarizing and presenting the main features of a dataset, such as measures of central tendency (mean, median, mode) and measures of variability (range, standard deviation).</a:t>
            </a:r>
            <a:endParaRPr lang="en-GB" sz="2400" i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261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4172-CD57-4595-8E33-D7120E4CF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" y="400584"/>
            <a:ext cx="3831944" cy="754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0" y="6400800"/>
            <a:ext cx="2219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4BBF0-BFF5-48AA-B957-02552792D74C}"/>
              </a:ext>
            </a:extLst>
          </p:cNvPr>
          <p:cNvSpPr txBox="1"/>
          <p:nvPr/>
        </p:nvSpPr>
        <p:spPr>
          <a:xfrm>
            <a:off x="93357" y="2192041"/>
            <a:ext cx="5480979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200" b="1" i="0" dirty="0">
                <a:solidFill>
                  <a:srgbClr val="002060"/>
                </a:solidFill>
                <a:effectLst/>
                <a:latin typeface="Integral CF Bold" panose="00000800000000000000" pitchFamily="50" charset="0"/>
              </a:rPr>
              <a:t>Session A:</a:t>
            </a:r>
          </a:p>
          <a:p>
            <a:pPr algn="ctr">
              <a:lnSpc>
                <a:spcPct val="120000"/>
              </a:lnSpc>
            </a:pPr>
            <a:r>
              <a:rPr lang="en-GB" sz="3200" b="1" dirty="0">
                <a:solidFill>
                  <a:srgbClr val="002060"/>
                </a:solidFill>
                <a:latin typeface="Integral CF Bold" panose="00000800000000000000" pitchFamily="50" charset="0"/>
              </a:rPr>
              <a:t>Descriptive Statistics</a:t>
            </a:r>
            <a:endParaRPr lang="en-GB" sz="3200" b="1" i="0" dirty="0">
              <a:solidFill>
                <a:srgbClr val="002060"/>
              </a:solidFill>
              <a:effectLst/>
              <a:latin typeface="Integral CF Bold" panose="000008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D403B-966F-453F-9F01-EB2D480A5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93" y="-730896"/>
            <a:ext cx="2721028" cy="27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345458" y="279063"/>
            <a:ext cx="664040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is a measure of central tendency?</a:t>
            </a:r>
          </a:p>
        </p:txBody>
      </p:sp>
      <p:pic>
        <p:nvPicPr>
          <p:cNvPr id="3" name="Picture 2" descr="A diagram of normal distribution&#10;&#10;Description automatically generated">
            <a:extLst>
              <a:ext uri="{FF2B5EF4-FFF2-40B4-BE49-F238E27FC236}">
                <a16:creationId xmlns:a16="http://schemas.microsoft.com/office/drawing/2014/main" id="{19C98136-C30F-0A1E-FD71-C3A191168B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t="17379" r="8497" b="18269"/>
          <a:stretch/>
        </p:blipFill>
        <p:spPr>
          <a:xfrm>
            <a:off x="1384515" y="1837372"/>
            <a:ext cx="9470970" cy="35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934155" y="290763"/>
            <a:ext cx="546301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is a measure of spread?</a:t>
            </a:r>
          </a:p>
        </p:txBody>
      </p:sp>
      <p:pic>
        <p:nvPicPr>
          <p:cNvPr id="3" name="Picture 2" descr="A diagram of measure of spread&#10;&#10;Description automatically generated">
            <a:extLst>
              <a:ext uri="{FF2B5EF4-FFF2-40B4-BE49-F238E27FC236}">
                <a16:creationId xmlns:a16="http://schemas.microsoft.com/office/drawing/2014/main" id="{8A498FE2-0C28-FF7D-E695-324D05822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40" y="2112959"/>
            <a:ext cx="6524120" cy="31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3724755" y="400842"/>
            <a:ext cx="66009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What is a distribution?</a:t>
            </a:r>
          </a:p>
        </p:txBody>
      </p:sp>
      <p:pic>
        <p:nvPicPr>
          <p:cNvPr id="3" name="Picture 2" descr="A group of blue graph&#10;&#10;Description automatically generated with medium confidence">
            <a:extLst>
              <a:ext uri="{FF2B5EF4-FFF2-40B4-BE49-F238E27FC236}">
                <a16:creationId xmlns:a16="http://schemas.microsoft.com/office/drawing/2014/main" id="{056AE709-8C97-8F2D-CB1C-76E43B648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32" y="1580738"/>
            <a:ext cx="6600935" cy="36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32CF2-CF40-368A-90A7-F2BFF11B3BEF}"/>
              </a:ext>
            </a:extLst>
          </p:cNvPr>
          <p:cNvSpPr txBox="1"/>
          <p:nvPr/>
        </p:nvSpPr>
        <p:spPr>
          <a:xfrm>
            <a:off x="459941" y="2289514"/>
            <a:ext cx="343337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rgbClr val="002E5F"/>
                </a:solidFill>
                <a:latin typeface="Source Sans Pro"/>
                <a:ea typeface="Source Sans Pro"/>
                <a:cs typeface="Calibri"/>
              </a:rPr>
              <a:t>The normal distribution</a:t>
            </a:r>
          </a:p>
        </p:txBody>
      </p:sp>
      <p:pic>
        <p:nvPicPr>
          <p:cNvPr id="3" name="Picture 2" descr="A diagram of a bell curve&#10;&#10;Description automatically generated">
            <a:extLst>
              <a:ext uri="{FF2B5EF4-FFF2-40B4-BE49-F238E27FC236}">
                <a16:creationId xmlns:a16="http://schemas.microsoft.com/office/drawing/2014/main" id="{EB694CBB-E26D-9D26-A4B9-673746CA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421" y="290763"/>
            <a:ext cx="5923331" cy="49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6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0A442-6805-469A-9B18-56BC88A1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5" y="290763"/>
            <a:ext cx="2780986" cy="50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831FA-DE59-FB51-2407-8EEDF253A512}"/>
              </a:ext>
            </a:extLst>
          </p:cNvPr>
          <p:cNvSpPr txBox="1"/>
          <p:nvPr/>
        </p:nvSpPr>
        <p:spPr>
          <a:xfrm>
            <a:off x="419698" y="3343009"/>
            <a:ext cx="1085637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Notebook A: </a:t>
            </a:r>
          </a:p>
          <a:p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/>
              </a:rPr>
              <a:t>What is a summary statistic?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D4BB-D968-ED67-40A1-1BC03D5ED9B3}"/>
              </a:ext>
            </a:extLst>
          </p:cNvPr>
          <p:cNvSpPr txBox="1"/>
          <p:nvPr/>
        </p:nvSpPr>
        <p:spPr>
          <a:xfrm>
            <a:off x="3379211" y="873742"/>
            <a:ext cx="657290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50000"/>
                  </a:schemeClr>
                </a:solidFill>
                <a:latin typeface="Source Sans Pro"/>
                <a:ea typeface="Source Sans Pro"/>
                <a:cs typeface="Calibri" panose="020F0502020204030204"/>
              </a:rPr>
              <a:t>Let's do some programming</a:t>
            </a:r>
            <a:endParaRPr lang="en-GB" i="1" dirty="0">
              <a:solidFill>
                <a:schemeClr val="accent5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81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4cecb87-7127-4cec-8ade-f39cabdda460">
      <Terms xmlns="http://schemas.microsoft.com/office/infopath/2007/PartnerControls"/>
    </lcf76f155ced4ddcb4097134ff3c332f>
    <TaxCatchAll xmlns="e0533433-c614-42f1-a6db-1e117b426f0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7" ma:contentTypeDescription="Create a new document." ma:contentTypeScope="" ma:versionID="04b742c5bf569d2debdb498bb1277d78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e889253071e53db095a262fdc7b35583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52b77c-496f-4984-9256-af5fcad5ff1d}" ma:internalName="TaxCatchAll" ma:showField="CatchAllData" ma:web="e0533433-c614-42f1-a6db-1e117b426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FA59BC-CBBA-42CD-8476-A69FA17DEB33}">
  <ds:schemaRefs>
    <ds:schemaRef ds:uri="a4cecb87-7127-4cec-8ade-f39cabdda460"/>
    <ds:schemaRef ds:uri="http://purl.org/dc/elements/1.1/"/>
    <ds:schemaRef ds:uri="http://schemas.microsoft.com/office/2006/documentManagement/types"/>
    <ds:schemaRef ds:uri="http://schemas.microsoft.com/office/2006/metadata/properties"/>
    <ds:schemaRef ds:uri="e0533433-c614-42f1-a6db-1e117b426f0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DC4122-D1B9-4833-BECF-35C513D2299A}">
  <ds:schemaRefs>
    <ds:schemaRef ds:uri="a4cecb87-7127-4cec-8ade-f39cabdda460"/>
    <ds:schemaRef ds:uri="e0533433-c614-42f1-a6db-1e117b426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EF80F7-0B9A-4CE5-9AE8-3D93976412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612</Words>
  <Application>Microsoft Macintosh PowerPoint</Application>
  <PresentationFormat>Widescreen</PresentationFormat>
  <Paragraphs>116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ITFDEVANAGARI-BOOK</vt:lpstr>
      <vt:lpstr>Integral CF Bold</vt:lpstr>
      <vt:lpstr>Calibri</vt:lpstr>
      <vt:lpstr>Source Sans Pro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MICHIELIN Lucia</dc:creator>
  <cp:lastModifiedBy>Chris Oldnall</cp:lastModifiedBy>
  <cp:revision>7</cp:revision>
  <dcterms:created xsi:type="dcterms:W3CDTF">2020-12-14T07:57:59Z</dcterms:created>
  <dcterms:modified xsi:type="dcterms:W3CDTF">2023-12-14T11:00:09Z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  <property fmtid="{D5CDD505-2E9C-101B-9397-08002B2CF9AE}" pid="3" name="MediaServiceImageTags">
    <vt:lpwstr/>
  </property>
</Properties>
</file>